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61" r:id="rId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BCB1"/>
    <a:srgbClr val="FABBB0"/>
    <a:srgbClr val="FEE2B3"/>
    <a:srgbClr val="FDD9BC"/>
    <a:srgbClr val="58C4C4"/>
    <a:srgbClr val="FBBD45"/>
    <a:srgbClr val="FDEACA"/>
    <a:srgbClr val="FBBE49"/>
    <a:srgbClr val="F15F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68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0634E-468D-45CC-82C9-950741294A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F94F68-7A99-4145-B1EB-291A6E5A14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BF1BAF1-9D38-4DAB-8814-CC1936C23DF0}"/>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3E2BC699-3E96-44F8-909A-15958059CF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9EB47A-2C36-4EB1-A5CB-09DADF44015D}"/>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3248751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A44CB-281C-400A-9D99-D8D2A606B62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623D96-CBA8-41CB-8683-AA016E124A0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AFEFDE-8337-48EE-B3B5-C33C39305EF1}"/>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4972DDCE-135D-4FCB-B7FE-8B956205B8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6083C3-9801-4E7F-8D1F-387AFE8EBD8A}"/>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873106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D22EE4-8AA5-410E-A936-52F996E0233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FB3C38-E96E-41C5-9CB8-C5213964FD2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420D3B-36F9-4F11-9CF1-A54A9D5AAE02}"/>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19FBC146-1B73-4924-BD60-986D3CD708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D61B80-32CF-40BE-83FB-8FFA8EE26EBC}"/>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2926174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EB8CE-E05D-473A-99DF-8961F56B4D0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A4EC2A3-C0AE-493B-B249-46EB57AB45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0E33B8-3E11-4D59-A408-8772C65E9097}"/>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43BAFB66-F220-496C-982A-94A668505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22B59D-AA53-4164-8D0D-510A50DBC859}"/>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770037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49A4C-67F7-4618-9A95-95510B674E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15B6949-8A73-4F55-9C2E-7AEB241289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782393-91E2-445F-B330-A2253B2D0590}"/>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8CCB7370-0B66-4ADF-BD6F-B20DBCF52F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D03926-18DA-474D-B9C8-08D03B67FFE9}"/>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2325385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398D5-F2A7-4519-A97A-7109B6188F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860518-8E57-4654-86E2-5AF7F1AF1A8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1C10527-F4B2-4784-B0B7-76EE906E6BE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90B0047-C161-4D8B-B82E-96D767F990A8}"/>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6" name="Footer Placeholder 5">
            <a:extLst>
              <a:ext uri="{FF2B5EF4-FFF2-40B4-BE49-F238E27FC236}">
                <a16:creationId xmlns:a16="http://schemas.microsoft.com/office/drawing/2014/main" id="{0C4C60C7-221C-4EE4-8386-3386C960C6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F4691F-2820-4475-8C34-71A186D288EA}"/>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3730207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75613-D8E9-4AAC-8002-4E923A4D53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B4FEB8-DF0C-4205-A632-B83E90287C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1532A8-3EA1-453E-8EEA-429D9ADD0FA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874159-0124-47C5-B468-BEB4B2FDB9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3CA8243-C59C-4064-A1AA-12928435A88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A47124E-C2DF-42E7-A621-DC57B1D674C8}"/>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8" name="Footer Placeholder 7">
            <a:extLst>
              <a:ext uri="{FF2B5EF4-FFF2-40B4-BE49-F238E27FC236}">
                <a16:creationId xmlns:a16="http://schemas.microsoft.com/office/drawing/2014/main" id="{4C877E3E-1306-4163-B180-075350A8CF2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E15017F-E38F-420F-8865-398852ED2166}"/>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272715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C3BE4-A9BC-418C-A603-B1F9FBB75F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9F85041-3C56-45C4-99F2-88A2B1D4B512}"/>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4" name="Footer Placeholder 3">
            <a:extLst>
              <a:ext uri="{FF2B5EF4-FFF2-40B4-BE49-F238E27FC236}">
                <a16:creationId xmlns:a16="http://schemas.microsoft.com/office/drawing/2014/main" id="{34172EF6-9B0A-4832-AE56-22831971FA3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16D945-0890-457D-8D95-DB31874F0650}"/>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323950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3A1EB4-D795-4F5A-B2F1-D11166B8F855}"/>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3" name="Footer Placeholder 2">
            <a:extLst>
              <a:ext uri="{FF2B5EF4-FFF2-40B4-BE49-F238E27FC236}">
                <a16:creationId xmlns:a16="http://schemas.microsoft.com/office/drawing/2014/main" id="{BB9D2BF4-82C6-4E88-92E4-F9AD7EB6FAD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D1785B5-364F-4418-A78E-EE20935D4816}"/>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165331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E66D4-5BDA-4219-9A66-B7ECAF60F3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5859C3D-5583-4F9B-936A-4E0FE9CEB7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69C2CC8-9758-4456-BBC1-EB5761DFF4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81E3E9-2032-4FFB-8D0F-01E82C70CE59}"/>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6" name="Footer Placeholder 5">
            <a:extLst>
              <a:ext uri="{FF2B5EF4-FFF2-40B4-BE49-F238E27FC236}">
                <a16:creationId xmlns:a16="http://schemas.microsoft.com/office/drawing/2014/main" id="{C07AE6FD-51CE-4529-90DB-A2DDB13539C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1BDC7F-238F-43FA-AF67-484B1ED54114}"/>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3702360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48BEE-610A-4505-BB77-A2F35B0442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2FE81E4-A50E-4818-AF8B-98011E471B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30634A5-348B-4836-94EB-D4360E5C20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1F3158-2CE4-4416-AC3A-D176F3E8759A}"/>
              </a:ext>
            </a:extLst>
          </p:cNvPr>
          <p:cNvSpPr>
            <a:spLocks noGrp="1"/>
          </p:cNvSpPr>
          <p:nvPr>
            <p:ph type="dt" sz="half" idx="10"/>
          </p:nvPr>
        </p:nvSpPr>
        <p:spPr/>
        <p:txBody>
          <a:bodyPr/>
          <a:lstStyle/>
          <a:p>
            <a:fld id="{11738143-E49B-489D-A487-736BA79AA590}" type="datetimeFigureOut">
              <a:rPr lang="en-GB" smtClean="0"/>
              <a:t>04/09/2019</a:t>
            </a:fld>
            <a:endParaRPr lang="en-GB"/>
          </a:p>
        </p:txBody>
      </p:sp>
      <p:sp>
        <p:nvSpPr>
          <p:cNvPr id="6" name="Footer Placeholder 5">
            <a:extLst>
              <a:ext uri="{FF2B5EF4-FFF2-40B4-BE49-F238E27FC236}">
                <a16:creationId xmlns:a16="http://schemas.microsoft.com/office/drawing/2014/main" id="{39F6240E-36CD-4814-8838-12A81B782A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E7CCF4-6BE9-4455-A8BC-F2984A9371D7}"/>
              </a:ext>
            </a:extLst>
          </p:cNvPr>
          <p:cNvSpPr>
            <a:spLocks noGrp="1"/>
          </p:cNvSpPr>
          <p:nvPr>
            <p:ph type="sldNum" sz="quarter" idx="12"/>
          </p:nvPr>
        </p:nvSpPr>
        <p:spPr/>
        <p:txBody>
          <a:bodyPr/>
          <a:lstStyle/>
          <a:p>
            <a:fld id="{96EFE09C-D81C-4797-95F5-50D17B02CC25}" type="slidenum">
              <a:rPr lang="en-GB" smtClean="0"/>
              <a:t>‹#›</a:t>
            </a:fld>
            <a:endParaRPr lang="en-GB"/>
          </a:p>
        </p:txBody>
      </p:sp>
    </p:spTree>
    <p:extLst>
      <p:ext uri="{BB962C8B-B14F-4D97-AF65-F5344CB8AC3E}">
        <p14:creationId xmlns:p14="http://schemas.microsoft.com/office/powerpoint/2010/main" val="1891579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2D47AC-A7E9-4DA4-ACD9-CB6B2D8AC6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4137DE2-2754-4A8A-B608-43E52E3486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12F46E-D4AB-4C79-A907-6A96EB0F2C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38143-E49B-489D-A487-736BA79AA590}" type="datetimeFigureOut">
              <a:rPr lang="en-GB" smtClean="0"/>
              <a:t>04/09/2019</a:t>
            </a:fld>
            <a:endParaRPr lang="en-GB"/>
          </a:p>
        </p:txBody>
      </p:sp>
      <p:sp>
        <p:nvSpPr>
          <p:cNvPr id="5" name="Footer Placeholder 4">
            <a:extLst>
              <a:ext uri="{FF2B5EF4-FFF2-40B4-BE49-F238E27FC236}">
                <a16:creationId xmlns:a16="http://schemas.microsoft.com/office/drawing/2014/main" id="{CEAB391D-FD93-4D1F-8B0F-A6E7D7EB70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DD989A-5C41-41D0-8EAD-EB5EACDDA4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FE09C-D81C-4797-95F5-50D17B02CC25}" type="slidenum">
              <a:rPr lang="en-GB" smtClean="0"/>
              <a:t>‹#›</a:t>
            </a:fld>
            <a:endParaRPr lang="en-GB"/>
          </a:p>
        </p:txBody>
      </p:sp>
    </p:spTree>
    <p:extLst>
      <p:ext uri="{BB962C8B-B14F-4D97-AF65-F5344CB8AC3E}">
        <p14:creationId xmlns:p14="http://schemas.microsoft.com/office/powerpoint/2010/main" val="1209891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65B9A0-11A2-4A3A-BA50-88B768785E53}"/>
              </a:ext>
            </a:extLst>
          </p:cNvPr>
          <p:cNvPicPr>
            <a:picLocks noChangeAspect="1"/>
          </p:cNvPicPr>
          <p:nvPr/>
        </p:nvPicPr>
        <p:blipFill rotWithShape="1">
          <a:blip r:embed="rId2"/>
          <a:srcRect t="20930" r="2516"/>
          <a:stretch/>
        </p:blipFill>
        <p:spPr>
          <a:xfrm>
            <a:off x="530352" y="2166850"/>
            <a:ext cx="11661648" cy="3326847"/>
          </a:xfrm>
          <a:prstGeom prst="rect">
            <a:avLst/>
          </a:prstGeom>
        </p:spPr>
      </p:pic>
      <p:sp>
        <p:nvSpPr>
          <p:cNvPr id="27" name="Rectangle 26">
            <a:extLst>
              <a:ext uri="{FF2B5EF4-FFF2-40B4-BE49-F238E27FC236}">
                <a16:creationId xmlns:a16="http://schemas.microsoft.com/office/drawing/2014/main" id="{96B8F9A8-9A6F-486F-9562-235E0CF068A9}"/>
              </a:ext>
            </a:extLst>
          </p:cNvPr>
          <p:cNvSpPr/>
          <p:nvPr/>
        </p:nvSpPr>
        <p:spPr>
          <a:xfrm rot="19742211">
            <a:off x="1091252" y="2451050"/>
            <a:ext cx="1340587" cy="292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C4E7B66C-9141-4064-A387-8B6F8AE425B3}"/>
              </a:ext>
            </a:extLst>
          </p:cNvPr>
          <p:cNvSpPr/>
          <p:nvPr/>
        </p:nvSpPr>
        <p:spPr>
          <a:xfrm>
            <a:off x="3227989" y="3608417"/>
            <a:ext cx="1389600" cy="45248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b="1" dirty="0"/>
              <a:t>OPPORTUNITY STATEMENT</a:t>
            </a:r>
          </a:p>
        </p:txBody>
      </p:sp>
      <p:sp>
        <p:nvSpPr>
          <p:cNvPr id="19" name="Rectangle: Rounded Corners 18">
            <a:extLst>
              <a:ext uri="{FF2B5EF4-FFF2-40B4-BE49-F238E27FC236}">
                <a16:creationId xmlns:a16="http://schemas.microsoft.com/office/drawing/2014/main" id="{D92AF72D-AD7D-4A0D-9790-8B5C965D65AA}"/>
              </a:ext>
            </a:extLst>
          </p:cNvPr>
          <p:cNvSpPr/>
          <p:nvPr/>
        </p:nvSpPr>
        <p:spPr>
          <a:xfrm>
            <a:off x="5477852" y="3603296"/>
            <a:ext cx="1390454" cy="45248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b="1" dirty="0"/>
              <a:t>CONCEPTS</a:t>
            </a:r>
          </a:p>
        </p:txBody>
      </p:sp>
      <p:sp>
        <p:nvSpPr>
          <p:cNvPr id="20" name="Rectangle: Rounded Corners 19">
            <a:extLst>
              <a:ext uri="{FF2B5EF4-FFF2-40B4-BE49-F238E27FC236}">
                <a16:creationId xmlns:a16="http://schemas.microsoft.com/office/drawing/2014/main" id="{3F1EDA37-85C3-41BB-83AC-CCEEC4476FA1}"/>
              </a:ext>
            </a:extLst>
          </p:cNvPr>
          <p:cNvSpPr/>
          <p:nvPr/>
        </p:nvSpPr>
        <p:spPr>
          <a:xfrm>
            <a:off x="8015233" y="3612720"/>
            <a:ext cx="1389600" cy="45248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b="1" dirty="0"/>
              <a:t>SOLUTION</a:t>
            </a:r>
          </a:p>
        </p:txBody>
      </p:sp>
      <p:sp>
        <p:nvSpPr>
          <p:cNvPr id="21" name="Rectangle: Rounded Corners 20">
            <a:extLst>
              <a:ext uri="{FF2B5EF4-FFF2-40B4-BE49-F238E27FC236}">
                <a16:creationId xmlns:a16="http://schemas.microsoft.com/office/drawing/2014/main" id="{E5FCCFFF-8C78-4E28-AF20-7727B459D22E}"/>
              </a:ext>
            </a:extLst>
          </p:cNvPr>
          <p:cNvSpPr/>
          <p:nvPr/>
        </p:nvSpPr>
        <p:spPr>
          <a:xfrm>
            <a:off x="10425352" y="3608416"/>
            <a:ext cx="1389600" cy="45248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b="1" dirty="0"/>
              <a:t>LAUNCH</a:t>
            </a:r>
          </a:p>
        </p:txBody>
      </p:sp>
      <p:sp>
        <p:nvSpPr>
          <p:cNvPr id="22" name="TextBox 21">
            <a:extLst>
              <a:ext uri="{FF2B5EF4-FFF2-40B4-BE49-F238E27FC236}">
                <a16:creationId xmlns:a16="http://schemas.microsoft.com/office/drawing/2014/main" id="{6A377FC9-CADF-4F8E-B196-1429C41AE74B}"/>
              </a:ext>
            </a:extLst>
          </p:cNvPr>
          <p:cNvSpPr txBox="1"/>
          <p:nvPr/>
        </p:nvSpPr>
        <p:spPr>
          <a:xfrm>
            <a:off x="1951128" y="1325280"/>
            <a:ext cx="1913642" cy="584775"/>
          </a:xfrm>
          <a:prstGeom prst="rect">
            <a:avLst/>
          </a:prstGeom>
          <a:solidFill>
            <a:schemeClr val="bg1"/>
          </a:solidFill>
        </p:spPr>
        <p:txBody>
          <a:bodyPr wrap="square" rtlCol="0">
            <a:spAutoFit/>
          </a:bodyPr>
          <a:lstStyle/>
          <a:p>
            <a:r>
              <a:rPr lang="en-GB" sz="3200" b="1" u="sng" dirty="0">
                <a:solidFill>
                  <a:srgbClr val="F15F5F"/>
                </a:solidFill>
              </a:rPr>
              <a:t>DISCOVER</a:t>
            </a:r>
          </a:p>
        </p:txBody>
      </p:sp>
      <p:sp>
        <p:nvSpPr>
          <p:cNvPr id="23" name="TextBox 22">
            <a:extLst>
              <a:ext uri="{FF2B5EF4-FFF2-40B4-BE49-F238E27FC236}">
                <a16:creationId xmlns:a16="http://schemas.microsoft.com/office/drawing/2014/main" id="{B6E7880D-D5DD-4563-B6AC-B2472B27BC57}"/>
              </a:ext>
            </a:extLst>
          </p:cNvPr>
          <p:cNvSpPr txBox="1"/>
          <p:nvPr/>
        </p:nvSpPr>
        <p:spPr>
          <a:xfrm>
            <a:off x="5563950" y="1325280"/>
            <a:ext cx="1913642" cy="584775"/>
          </a:xfrm>
          <a:prstGeom prst="rect">
            <a:avLst/>
          </a:prstGeom>
          <a:solidFill>
            <a:schemeClr val="bg1"/>
          </a:solidFill>
        </p:spPr>
        <p:txBody>
          <a:bodyPr wrap="square" rtlCol="0">
            <a:spAutoFit/>
          </a:bodyPr>
          <a:lstStyle/>
          <a:p>
            <a:pPr algn="ctr"/>
            <a:r>
              <a:rPr lang="en-GB" sz="3200" b="1" u="sng" dirty="0">
                <a:solidFill>
                  <a:srgbClr val="FBBE49"/>
                </a:solidFill>
              </a:rPr>
              <a:t>DEFINE</a:t>
            </a:r>
          </a:p>
        </p:txBody>
      </p:sp>
      <p:sp>
        <p:nvSpPr>
          <p:cNvPr id="25" name="TextBox 24">
            <a:extLst>
              <a:ext uri="{FF2B5EF4-FFF2-40B4-BE49-F238E27FC236}">
                <a16:creationId xmlns:a16="http://schemas.microsoft.com/office/drawing/2014/main" id="{4FB62FA9-9785-47B1-AF47-6554405F5049}"/>
              </a:ext>
            </a:extLst>
          </p:cNvPr>
          <p:cNvSpPr txBox="1"/>
          <p:nvPr/>
        </p:nvSpPr>
        <p:spPr>
          <a:xfrm>
            <a:off x="9176772" y="1325279"/>
            <a:ext cx="1913642" cy="584775"/>
          </a:xfrm>
          <a:prstGeom prst="rect">
            <a:avLst/>
          </a:prstGeom>
          <a:solidFill>
            <a:schemeClr val="bg1"/>
          </a:solidFill>
        </p:spPr>
        <p:txBody>
          <a:bodyPr wrap="square" rtlCol="0">
            <a:spAutoFit/>
          </a:bodyPr>
          <a:lstStyle/>
          <a:p>
            <a:pPr algn="ctr"/>
            <a:r>
              <a:rPr lang="en-GB" sz="3200" b="1" u="sng" dirty="0">
                <a:solidFill>
                  <a:srgbClr val="58C4C4"/>
                </a:solidFill>
              </a:rPr>
              <a:t>DELIVER</a:t>
            </a:r>
          </a:p>
        </p:txBody>
      </p:sp>
      <p:sp>
        <p:nvSpPr>
          <p:cNvPr id="3" name="Rectangle 2">
            <a:extLst>
              <a:ext uri="{FF2B5EF4-FFF2-40B4-BE49-F238E27FC236}">
                <a16:creationId xmlns:a16="http://schemas.microsoft.com/office/drawing/2014/main" id="{43086962-58DA-4B7F-AAA7-BBD610D8F509}"/>
              </a:ext>
            </a:extLst>
          </p:cNvPr>
          <p:cNvSpPr/>
          <p:nvPr/>
        </p:nvSpPr>
        <p:spPr>
          <a:xfrm>
            <a:off x="6726390" y="1992050"/>
            <a:ext cx="1301168" cy="4524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200E226D-B945-4657-BEB7-84F18C438450}"/>
              </a:ext>
            </a:extLst>
          </p:cNvPr>
          <p:cNvSpPr/>
          <p:nvPr/>
        </p:nvSpPr>
        <p:spPr>
          <a:xfrm rot="19548938">
            <a:off x="5973848" y="2414188"/>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F3D6D19-A4DD-4A9E-8098-8FC8BC173651}"/>
              </a:ext>
            </a:extLst>
          </p:cNvPr>
          <p:cNvSpPr/>
          <p:nvPr/>
        </p:nvSpPr>
        <p:spPr>
          <a:xfrm rot="2016073">
            <a:off x="7708319" y="2414188"/>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DE0F9160-5E56-4782-A275-6A0876B45433}"/>
              </a:ext>
            </a:extLst>
          </p:cNvPr>
          <p:cNvSpPr txBox="1"/>
          <p:nvPr/>
        </p:nvSpPr>
        <p:spPr>
          <a:xfrm rot="172430">
            <a:off x="6322774" y="2423728"/>
            <a:ext cx="2159896" cy="1489955"/>
          </a:xfrm>
          <a:prstGeom prst="rect">
            <a:avLst/>
          </a:prstGeom>
          <a:noFill/>
        </p:spPr>
        <p:txBody>
          <a:bodyPr wrap="square" rtlCol="0">
            <a:prstTxWarp prst="textArchUp">
              <a:avLst>
                <a:gd name="adj" fmla="val 15059979"/>
              </a:avLst>
            </a:prstTxWarp>
            <a:spAutoFit/>
          </a:bodyPr>
          <a:lstStyle/>
          <a:p>
            <a:r>
              <a:rPr lang="en-GB" b="1" dirty="0">
                <a:solidFill>
                  <a:srgbClr val="FBBD45"/>
                </a:solidFill>
              </a:rPr>
              <a:t>TEST</a:t>
            </a:r>
          </a:p>
        </p:txBody>
      </p:sp>
      <p:sp>
        <p:nvSpPr>
          <p:cNvPr id="29" name="Rectangle 28">
            <a:extLst>
              <a:ext uri="{FF2B5EF4-FFF2-40B4-BE49-F238E27FC236}">
                <a16:creationId xmlns:a16="http://schemas.microsoft.com/office/drawing/2014/main" id="{C81946C1-3C10-4CD3-AE3F-899E0DE47890}"/>
              </a:ext>
            </a:extLst>
          </p:cNvPr>
          <p:cNvSpPr/>
          <p:nvPr/>
        </p:nvSpPr>
        <p:spPr>
          <a:xfrm rot="2016073">
            <a:off x="3968550" y="777086"/>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9D0F2F44-A0C8-4DC7-86E5-CBF58DD905E5}"/>
              </a:ext>
            </a:extLst>
          </p:cNvPr>
          <p:cNvSpPr/>
          <p:nvPr/>
        </p:nvSpPr>
        <p:spPr>
          <a:xfrm rot="1719201">
            <a:off x="3879199" y="4960491"/>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E7BD5D41-CD64-4580-A5F8-EFFDF5A6B00A}"/>
              </a:ext>
            </a:extLst>
          </p:cNvPr>
          <p:cNvSpPr txBox="1"/>
          <p:nvPr/>
        </p:nvSpPr>
        <p:spPr>
          <a:xfrm rot="1654983">
            <a:off x="3765616" y="4780706"/>
            <a:ext cx="1753167" cy="487005"/>
          </a:xfrm>
          <a:prstGeom prst="rect">
            <a:avLst/>
          </a:prstGeom>
          <a:noFill/>
        </p:spPr>
        <p:txBody>
          <a:bodyPr wrap="square" rtlCol="0">
            <a:prstTxWarp prst="textArchDown">
              <a:avLst>
                <a:gd name="adj" fmla="val 1228834"/>
              </a:avLst>
            </a:prstTxWarp>
            <a:spAutoFit/>
          </a:bodyPr>
          <a:lstStyle/>
          <a:p>
            <a:r>
              <a:rPr lang="en-GB" b="1" dirty="0">
                <a:solidFill>
                  <a:srgbClr val="F15F5F"/>
                </a:solidFill>
              </a:rPr>
              <a:t>  IDEATE </a:t>
            </a:r>
          </a:p>
        </p:txBody>
      </p:sp>
      <p:sp>
        <p:nvSpPr>
          <p:cNvPr id="31" name="Rectangle 30">
            <a:extLst>
              <a:ext uri="{FF2B5EF4-FFF2-40B4-BE49-F238E27FC236}">
                <a16:creationId xmlns:a16="http://schemas.microsoft.com/office/drawing/2014/main" id="{0D84DDF5-358B-4FA0-8325-76BD78385091}"/>
              </a:ext>
            </a:extLst>
          </p:cNvPr>
          <p:cNvSpPr/>
          <p:nvPr/>
        </p:nvSpPr>
        <p:spPr>
          <a:xfrm rot="20320515">
            <a:off x="5179832" y="4938116"/>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D3B28289-9675-42D5-9C7B-A68D8FDA7EA8}"/>
              </a:ext>
            </a:extLst>
          </p:cNvPr>
          <p:cNvSpPr txBox="1"/>
          <p:nvPr/>
        </p:nvSpPr>
        <p:spPr>
          <a:xfrm rot="172430">
            <a:off x="3973411" y="3746482"/>
            <a:ext cx="2159896" cy="1489955"/>
          </a:xfrm>
          <a:prstGeom prst="rect">
            <a:avLst/>
          </a:prstGeom>
          <a:noFill/>
        </p:spPr>
        <p:txBody>
          <a:bodyPr wrap="square" rtlCol="0">
            <a:prstTxWarp prst="textArchDown">
              <a:avLst/>
            </a:prstTxWarp>
            <a:spAutoFit/>
          </a:bodyPr>
          <a:lstStyle/>
          <a:p>
            <a:r>
              <a:rPr lang="en-GB" b="1" dirty="0">
                <a:solidFill>
                  <a:srgbClr val="FBBD45"/>
                </a:solidFill>
              </a:rPr>
              <a:t>                          (IN)VALIDATE</a:t>
            </a:r>
          </a:p>
        </p:txBody>
      </p:sp>
      <p:sp>
        <p:nvSpPr>
          <p:cNvPr id="35" name="Rectangle 34">
            <a:extLst>
              <a:ext uri="{FF2B5EF4-FFF2-40B4-BE49-F238E27FC236}">
                <a16:creationId xmlns:a16="http://schemas.microsoft.com/office/drawing/2014/main" id="{F1E736EE-7257-4B7D-B96C-FCB28395551D}"/>
              </a:ext>
            </a:extLst>
          </p:cNvPr>
          <p:cNvSpPr/>
          <p:nvPr/>
        </p:nvSpPr>
        <p:spPr>
          <a:xfrm rot="19539440">
            <a:off x="326009" y="4852645"/>
            <a:ext cx="1256883" cy="418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Rounded Corners 15">
            <a:extLst>
              <a:ext uri="{FF2B5EF4-FFF2-40B4-BE49-F238E27FC236}">
                <a16:creationId xmlns:a16="http://schemas.microsoft.com/office/drawing/2014/main" id="{26B475B0-DC41-4927-B7D9-AB383BCEBD1A}"/>
              </a:ext>
            </a:extLst>
          </p:cNvPr>
          <p:cNvSpPr/>
          <p:nvPr/>
        </p:nvSpPr>
        <p:spPr>
          <a:xfrm>
            <a:off x="850864" y="3608418"/>
            <a:ext cx="1389600" cy="45248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b="1" dirty="0"/>
              <a:t>CHALLENGE</a:t>
            </a:r>
          </a:p>
        </p:txBody>
      </p:sp>
      <p:sp>
        <p:nvSpPr>
          <p:cNvPr id="37" name="TextBox 36">
            <a:extLst>
              <a:ext uri="{FF2B5EF4-FFF2-40B4-BE49-F238E27FC236}">
                <a16:creationId xmlns:a16="http://schemas.microsoft.com/office/drawing/2014/main" id="{105F635A-48CC-4618-A6E1-2BE5215554BE}"/>
              </a:ext>
            </a:extLst>
          </p:cNvPr>
          <p:cNvSpPr txBox="1"/>
          <p:nvPr/>
        </p:nvSpPr>
        <p:spPr>
          <a:xfrm rot="19353783">
            <a:off x="10018534" y="4838478"/>
            <a:ext cx="1277492" cy="819615"/>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38" name="TextBox 37">
            <a:extLst>
              <a:ext uri="{FF2B5EF4-FFF2-40B4-BE49-F238E27FC236}">
                <a16:creationId xmlns:a16="http://schemas.microsoft.com/office/drawing/2014/main" id="{B174069A-AF26-4F1D-8E00-BFAC7A4AD85F}"/>
              </a:ext>
            </a:extLst>
          </p:cNvPr>
          <p:cNvSpPr txBox="1"/>
          <p:nvPr/>
        </p:nvSpPr>
        <p:spPr>
          <a:xfrm rot="2015414">
            <a:off x="8249068" y="4884319"/>
            <a:ext cx="1485830" cy="774989"/>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39" name="TextBox 38">
            <a:extLst>
              <a:ext uri="{FF2B5EF4-FFF2-40B4-BE49-F238E27FC236}">
                <a16:creationId xmlns:a16="http://schemas.microsoft.com/office/drawing/2014/main" id="{4847DB0D-102E-4318-A0D8-5F3094A26F99}"/>
              </a:ext>
            </a:extLst>
          </p:cNvPr>
          <p:cNvSpPr txBox="1"/>
          <p:nvPr/>
        </p:nvSpPr>
        <p:spPr>
          <a:xfrm rot="562362">
            <a:off x="9189593" y="5101804"/>
            <a:ext cx="1485830" cy="829008"/>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33" name="TextBox 32">
            <a:extLst>
              <a:ext uri="{FF2B5EF4-FFF2-40B4-BE49-F238E27FC236}">
                <a16:creationId xmlns:a16="http://schemas.microsoft.com/office/drawing/2014/main" id="{1971E816-0A38-40C9-8665-9E9A4693192C}"/>
              </a:ext>
            </a:extLst>
          </p:cNvPr>
          <p:cNvSpPr txBox="1"/>
          <p:nvPr/>
        </p:nvSpPr>
        <p:spPr>
          <a:xfrm rot="172430">
            <a:off x="8725227" y="3437283"/>
            <a:ext cx="2146488" cy="1794132"/>
          </a:xfrm>
          <a:prstGeom prst="rect">
            <a:avLst/>
          </a:prstGeom>
          <a:noFill/>
        </p:spPr>
        <p:txBody>
          <a:bodyPr wrap="square" rtlCol="0">
            <a:prstTxWarp prst="textArchDown">
              <a:avLst>
                <a:gd name="adj" fmla="val 1763172"/>
              </a:avLst>
            </a:prstTxWarp>
            <a:spAutoFit/>
          </a:bodyPr>
          <a:lstStyle/>
          <a:p>
            <a:r>
              <a:rPr lang="en-GB" b="1" dirty="0">
                <a:solidFill>
                  <a:srgbClr val="58C4C4"/>
                </a:solidFill>
              </a:rPr>
              <a:t>        DELIVERY PLAN</a:t>
            </a:r>
          </a:p>
        </p:txBody>
      </p:sp>
      <p:sp>
        <p:nvSpPr>
          <p:cNvPr id="40" name="TextBox 39">
            <a:extLst>
              <a:ext uri="{FF2B5EF4-FFF2-40B4-BE49-F238E27FC236}">
                <a16:creationId xmlns:a16="http://schemas.microsoft.com/office/drawing/2014/main" id="{72DE0840-5CB7-4F10-80C9-05A5869C6207}"/>
              </a:ext>
            </a:extLst>
          </p:cNvPr>
          <p:cNvSpPr txBox="1"/>
          <p:nvPr/>
        </p:nvSpPr>
        <p:spPr>
          <a:xfrm rot="562362">
            <a:off x="253811" y="1482028"/>
            <a:ext cx="1485830" cy="774989"/>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41" name="TextBox 40">
            <a:extLst>
              <a:ext uri="{FF2B5EF4-FFF2-40B4-BE49-F238E27FC236}">
                <a16:creationId xmlns:a16="http://schemas.microsoft.com/office/drawing/2014/main" id="{78E7009A-D1B9-42F4-9A65-533217597B9C}"/>
              </a:ext>
            </a:extLst>
          </p:cNvPr>
          <p:cNvSpPr txBox="1"/>
          <p:nvPr/>
        </p:nvSpPr>
        <p:spPr>
          <a:xfrm rot="2960378">
            <a:off x="2879222" y="2349211"/>
            <a:ext cx="1227204" cy="398360"/>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42" name="TextBox 41">
            <a:extLst>
              <a:ext uri="{FF2B5EF4-FFF2-40B4-BE49-F238E27FC236}">
                <a16:creationId xmlns:a16="http://schemas.microsoft.com/office/drawing/2014/main" id="{6ABE28A6-5A54-41E8-8A00-25AF464DE1FE}"/>
              </a:ext>
            </a:extLst>
          </p:cNvPr>
          <p:cNvSpPr txBox="1"/>
          <p:nvPr/>
        </p:nvSpPr>
        <p:spPr>
          <a:xfrm rot="1421057">
            <a:off x="2422981" y="2158556"/>
            <a:ext cx="1223232" cy="398360"/>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26" name="TextBox 25">
            <a:extLst>
              <a:ext uri="{FF2B5EF4-FFF2-40B4-BE49-F238E27FC236}">
                <a16:creationId xmlns:a16="http://schemas.microsoft.com/office/drawing/2014/main" id="{D8508B66-9560-4B37-93FA-30FC25452244}"/>
              </a:ext>
            </a:extLst>
          </p:cNvPr>
          <p:cNvSpPr txBox="1"/>
          <p:nvPr/>
        </p:nvSpPr>
        <p:spPr>
          <a:xfrm rot="21414514">
            <a:off x="1887720" y="2404311"/>
            <a:ext cx="1266344" cy="487297"/>
          </a:xfrm>
          <a:prstGeom prst="rect">
            <a:avLst/>
          </a:prstGeom>
          <a:noFill/>
        </p:spPr>
        <p:txBody>
          <a:bodyPr wrap="square" rtlCol="0">
            <a:prstTxWarp prst="textArchUp">
              <a:avLst>
                <a:gd name="adj" fmla="val 12465939"/>
              </a:avLst>
            </a:prstTxWarp>
            <a:spAutoFit/>
          </a:bodyPr>
          <a:lstStyle/>
          <a:p>
            <a:r>
              <a:rPr lang="en-GB" b="1" dirty="0">
                <a:solidFill>
                  <a:srgbClr val="F15F5F"/>
                </a:solidFill>
              </a:rPr>
              <a:t>INSIGHT</a:t>
            </a:r>
          </a:p>
        </p:txBody>
      </p:sp>
      <p:sp>
        <p:nvSpPr>
          <p:cNvPr id="43" name="TextBox 42">
            <a:extLst>
              <a:ext uri="{FF2B5EF4-FFF2-40B4-BE49-F238E27FC236}">
                <a16:creationId xmlns:a16="http://schemas.microsoft.com/office/drawing/2014/main" id="{C240C2C7-EBB1-4CF1-B36A-5534EA9D275C}"/>
              </a:ext>
            </a:extLst>
          </p:cNvPr>
          <p:cNvSpPr txBox="1"/>
          <p:nvPr/>
        </p:nvSpPr>
        <p:spPr>
          <a:xfrm>
            <a:off x="2147902" y="4440545"/>
            <a:ext cx="978320" cy="398360"/>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44" name="TextBox 43">
            <a:extLst>
              <a:ext uri="{FF2B5EF4-FFF2-40B4-BE49-F238E27FC236}">
                <a16:creationId xmlns:a16="http://schemas.microsoft.com/office/drawing/2014/main" id="{E9A1AD70-0F42-4D07-BFE9-BCE57B0A31D9}"/>
              </a:ext>
            </a:extLst>
          </p:cNvPr>
          <p:cNvSpPr txBox="1"/>
          <p:nvPr/>
        </p:nvSpPr>
        <p:spPr>
          <a:xfrm>
            <a:off x="4533057" y="2751459"/>
            <a:ext cx="978320" cy="398360"/>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46" name="TextBox 45">
            <a:extLst>
              <a:ext uri="{FF2B5EF4-FFF2-40B4-BE49-F238E27FC236}">
                <a16:creationId xmlns:a16="http://schemas.microsoft.com/office/drawing/2014/main" id="{6625F03D-C498-43B3-8EF3-EA1AEFBC9CC1}"/>
              </a:ext>
            </a:extLst>
          </p:cNvPr>
          <p:cNvSpPr txBox="1"/>
          <p:nvPr/>
        </p:nvSpPr>
        <p:spPr>
          <a:xfrm rot="21414514">
            <a:off x="4427077" y="2906170"/>
            <a:ext cx="1044675" cy="487297"/>
          </a:xfrm>
          <a:prstGeom prst="rect">
            <a:avLst/>
          </a:prstGeom>
          <a:noFill/>
        </p:spPr>
        <p:txBody>
          <a:bodyPr wrap="square" rtlCol="0">
            <a:prstTxWarp prst="textArchUp">
              <a:avLst>
                <a:gd name="adj" fmla="val 14077333"/>
              </a:avLst>
            </a:prstTxWarp>
            <a:spAutoFit/>
          </a:bodyPr>
          <a:lstStyle/>
          <a:p>
            <a:r>
              <a:rPr lang="en-GB" b="1" dirty="0">
                <a:solidFill>
                  <a:srgbClr val="FEE2B3"/>
                </a:solidFill>
              </a:rPr>
              <a:t>ITERATE</a:t>
            </a:r>
          </a:p>
        </p:txBody>
      </p:sp>
      <p:sp>
        <p:nvSpPr>
          <p:cNvPr id="47" name="TextBox 46">
            <a:extLst>
              <a:ext uri="{FF2B5EF4-FFF2-40B4-BE49-F238E27FC236}">
                <a16:creationId xmlns:a16="http://schemas.microsoft.com/office/drawing/2014/main" id="{47978CFD-8DF0-4BD4-B12A-35481BC58674}"/>
              </a:ext>
            </a:extLst>
          </p:cNvPr>
          <p:cNvSpPr txBox="1"/>
          <p:nvPr/>
        </p:nvSpPr>
        <p:spPr>
          <a:xfrm>
            <a:off x="2234653" y="4523503"/>
            <a:ext cx="704895" cy="250464"/>
          </a:xfrm>
          <a:prstGeom prst="rect">
            <a:avLst/>
          </a:prstGeom>
          <a:noFill/>
        </p:spPr>
        <p:txBody>
          <a:bodyPr wrap="square" rtlCol="0">
            <a:prstTxWarp prst="textArchDown">
              <a:avLst>
                <a:gd name="adj" fmla="val 1941010"/>
              </a:avLst>
            </a:prstTxWarp>
            <a:spAutoFit/>
          </a:bodyPr>
          <a:lstStyle/>
          <a:p>
            <a:r>
              <a:rPr lang="en-GB" b="1" dirty="0">
                <a:solidFill>
                  <a:srgbClr val="FABCB1"/>
                </a:solidFill>
              </a:rPr>
              <a:t>ITERATE</a:t>
            </a:r>
          </a:p>
        </p:txBody>
      </p:sp>
      <p:sp>
        <p:nvSpPr>
          <p:cNvPr id="48" name="Rectangle 47">
            <a:extLst>
              <a:ext uri="{FF2B5EF4-FFF2-40B4-BE49-F238E27FC236}">
                <a16:creationId xmlns:a16="http://schemas.microsoft.com/office/drawing/2014/main" id="{8C146568-5AA7-4932-8CF1-13D44871B76F}"/>
              </a:ext>
            </a:extLst>
          </p:cNvPr>
          <p:cNvSpPr/>
          <p:nvPr/>
        </p:nvSpPr>
        <p:spPr>
          <a:xfrm rot="17204477">
            <a:off x="660050" y="2055771"/>
            <a:ext cx="775639" cy="110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4C1D785-177D-4BC2-BA07-EA740EB93E43}"/>
              </a:ext>
            </a:extLst>
          </p:cNvPr>
          <p:cNvSpPr txBox="1"/>
          <p:nvPr/>
        </p:nvSpPr>
        <p:spPr>
          <a:xfrm>
            <a:off x="317475" y="218661"/>
            <a:ext cx="3906655" cy="369332"/>
          </a:xfrm>
          <a:prstGeom prst="rect">
            <a:avLst/>
          </a:prstGeom>
          <a:noFill/>
        </p:spPr>
        <p:txBody>
          <a:bodyPr wrap="square" rtlCol="0">
            <a:spAutoFit/>
          </a:bodyPr>
          <a:lstStyle/>
          <a:p>
            <a:r>
              <a:rPr lang="en-GB" b="1" u="sng" dirty="0"/>
              <a:t>Our draft innovation process</a:t>
            </a:r>
          </a:p>
        </p:txBody>
      </p:sp>
      <p:sp>
        <p:nvSpPr>
          <p:cNvPr id="36" name="TextBox 35">
            <a:extLst>
              <a:ext uri="{FF2B5EF4-FFF2-40B4-BE49-F238E27FC236}">
                <a16:creationId xmlns:a16="http://schemas.microsoft.com/office/drawing/2014/main" id="{F9272F36-85D7-4E09-B697-28844F198728}"/>
              </a:ext>
            </a:extLst>
          </p:cNvPr>
          <p:cNvSpPr txBox="1"/>
          <p:nvPr/>
        </p:nvSpPr>
        <p:spPr>
          <a:xfrm>
            <a:off x="556172" y="5624144"/>
            <a:ext cx="3701288" cy="1200329"/>
          </a:xfrm>
          <a:prstGeom prst="rect">
            <a:avLst/>
          </a:prstGeom>
          <a:noFill/>
        </p:spPr>
        <p:txBody>
          <a:bodyPr wrap="square" rtlCol="0">
            <a:spAutoFit/>
          </a:bodyPr>
          <a:lstStyle/>
          <a:p>
            <a:r>
              <a:rPr lang="en-GB" sz="1200" dirty="0"/>
              <a:t>NB: It needs to be clear which steps link to each of the 3 phases (discover, define, deliver) – we did this with colour</a:t>
            </a:r>
          </a:p>
          <a:p>
            <a:r>
              <a:rPr lang="en-GB" sz="1200" dirty="0"/>
              <a:t>-       The Discover phase (challenge </a:t>
            </a:r>
            <a:r>
              <a:rPr lang="en-GB" sz="1200" dirty="0">
                <a:sym typeface="Wingdings" panose="05000000000000000000" pitchFamily="2" charset="2"/>
              </a:rPr>
              <a:t> </a:t>
            </a:r>
            <a:r>
              <a:rPr lang="en-GB" sz="1200" dirty="0"/>
              <a:t>ideate) </a:t>
            </a:r>
          </a:p>
          <a:p>
            <a:pPr marL="285750" indent="-285750">
              <a:buFontTx/>
              <a:buChar char="-"/>
            </a:pPr>
            <a:r>
              <a:rPr lang="en-GB" sz="1200" dirty="0"/>
              <a:t>The Define phase ((in)validate </a:t>
            </a:r>
            <a:r>
              <a:rPr lang="en-GB" sz="1200" dirty="0">
                <a:sym typeface="Wingdings" panose="05000000000000000000" pitchFamily="2" charset="2"/>
              </a:rPr>
              <a:t> solution</a:t>
            </a:r>
            <a:r>
              <a:rPr lang="en-GB" sz="1200" dirty="0"/>
              <a:t>)</a:t>
            </a:r>
          </a:p>
          <a:p>
            <a:pPr marL="285750" indent="-285750">
              <a:buFontTx/>
              <a:buChar char="-"/>
            </a:pPr>
            <a:r>
              <a:rPr lang="en-GB" sz="1200" dirty="0"/>
              <a:t>The Deliver phase (delivery plan </a:t>
            </a:r>
            <a:r>
              <a:rPr lang="en-GB" sz="1200" dirty="0">
                <a:sym typeface="Wingdings" panose="05000000000000000000" pitchFamily="2" charset="2"/>
              </a:rPr>
              <a:t> </a:t>
            </a:r>
            <a:r>
              <a:rPr lang="en-GB" sz="1200" dirty="0" err="1">
                <a:sym typeface="Wingdings" panose="05000000000000000000" pitchFamily="2" charset="2"/>
              </a:rPr>
              <a:t>lauch</a:t>
            </a:r>
            <a:r>
              <a:rPr lang="en-GB" sz="1200" dirty="0">
                <a:sym typeface="Wingdings" panose="05000000000000000000" pitchFamily="2" charset="2"/>
              </a:rPr>
              <a:t> </a:t>
            </a:r>
            <a:r>
              <a:rPr lang="en-GB" sz="1200" dirty="0"/>
              <a:t>)</a:t>
            </a:r>
          </a:p>
        </p:txBody>
      </p:sp>
      <p:sp>
        <p:nvSpPr>
          <p:cNvPr id="50" name="TextBox 49">
            <a:extLst>
              <a:ext uri="{FF2B5EF4-FFF2-40B4-BE49-F238E27FC236}">
                <a16:creationId xmlns:a16="http://schemas.microsoft.com/office/drawing/2014/main" id="{EB03DF2D-07E2-4A61-A194-361667482C9B}"/>
              </a:ext>
            </a:extLst>
          </p:cNvPr>
          <p:cNvSpPr txBox="1"/>
          <p:nvPr/>
        </p:nvSpPr>
        <p:spPr>
          <a:xfrm>
            <a:off x="4750152" y="5598810"/>
            <a:ext cx="5835022" cy="1015663"/>
          </a:xfrm>
          <a:prstGeom prst="rect">
            <a:avLst/>
          </a:prstGeom>
          <a:noFill/>
        </p:spPr>
        <p:txBody>
          <a:bodyPr wrap="square" rtlCol="0">
            <a:spAutoFit/>
          </a:bodyPr>
          <a:lstStyle/>
          <a:p>
            <a:r>
              <a:rPr lang="en-GB" sz="1200" dirty="0"/>
              <a:t>NB: the process is not always linear and sometimes you may have to go back a step – we have shown this with the dotted lines. </a:t>
            </a:r>
          </a:p>
          <a:p>
            <a:endParaRPr lang="en-GB" sz="1200" dirty="0"/>
          </a:p>
          <a:p>
            <a:r>
              <a:rPr lang="en-GB" sz="1200" dirty="0"/>
              <a:t>NB: The black boxes are outputs and act like gates, once you have defined these things you can move onto the next step (see next slide for more explanation) </a:t>
            </a:r>
          </a:p>
        </p:txBody>
      </p:sp>
      <p:cxnSp>
        <p:nvCxnSpPr>
          <p:cNvPr id="6" name="Straight Connector 5">
            <a:extLst>
              <a:ext uri="{FF2B5EF4-FFF2-40B4-BE49-F238E27FC236}">
                <a16:creationId xmlns:a16="http://schemas.microsoft.com/office/drawing/2014/main" id="{A6F279F7-EA7A-426C-9079-D87D4CCE64E3}"/>
              </a:ext>
            </a:extLst>
          </p:cNvPr>
          <p:cNvCxnSpPr/>
          <p:nvPr/>
        </p:nvCxnSpPr>
        <p:spPr>
          <a:xfrm>
            <a:off x="89452" y="5589322"/>
            <a:ext cx="12102548" cy="94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579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CF17C6-4EA2-408A-9D41-A2E54FD52643}"/>
              </a:ext>
            </a:extLst>
          </p:cNvPr>
          <p:cNvSpPr/>
          <p:nvPr/>
        </p:nvSpPr>
        <p:spPr>
          <a:xfrm>
            <a:off x="453885" y="943704"/>
            <a:ext cx="11244472" cy="5386090"/>
          </a:xfrm>
          <a:prstGeom prst="rect">
            <a:avLst/>
          </a:prstGeom>
        </p:spPr>
        <p:txBody>
          <a:bodyPr wrap="square">
            <a:spAutoFit/>
          </a:bodyPr>
          <a:lstStyle/>
          <a:p>
            <a:pPr>
              <a:spcAft>
                <a:spcPts val="0"/>
              </a:spcAft>
            </a:pPr>
            <a:r>
              <a:rPr lang="en-GB" dirty="0">
                <a:latin typeface="Calibri" panose="020F0502020204030204" pitchFamily="34" charset="0"/>
              </a:rPr>
              <a:t> We are working on training materials to explain the steps – but here is a quick brain dump of the beginning of the process to help bring it to life:</a:t>
            </a:r>
          </a:p>
          <a:p>
            <a:pPr>
              <a:spcAft>
                <a:spcPts val="0"/>
              </a:spcAft>
            </a:pPr>
            <a:endParaRPr lang="en-GB" b="1" dirty="0">
              <a:solidFill>
                <a:srgbClr val="FF0000"/>
              </a:solidFill>
              <a:latin typeface="Calibri" panose="020F0502020204030204" pitchFamily="34" charset="0"/>
              <a:ea typeface="Times New Roman" panose="02020603050405020304" pitchFamily="18" charset="0"/>
            </a:endParaRPr>
          </a:p>
          <a:p>
            <a:pPr marL="342900" indent="-342900">
              <a:buFont typeface="+mj-lt"/>
              <a:buAutoNum type="arabicPeriod"/>
            </a:pPr>
            <a:r>
              <a:rPr lang="en-GB" sz="1600" b="1" dirty="0">
                <a:solidFill>
                  <a:srgbClr val="FF0000"/>
                </a:solidFill>
                <a:latin typeface="Calibri" panose="020F0502020204030204" pitchFamily="34" charset="0"/>
                <a:ea typeface="Times New Roman" panose="02020603050405020304" pitchFamily="18" charset="0"/>
              </a:rPr>
              <a:t>Challenge</a:t>
            </a:r>
            <a:r>
              <a:rPr lang="en-GB" sz="1600" dirty="0">
                <a:solidFill>
                  <a:srgbClr val="FF0000"/>
                </a:solidFill>
                <a:latin typeface="Calibri" panose="020F0502020204030204" pitchFamily="34" charset="0"/>
                <a:ea typeface="Times New Roman" panose="02020603050405020304" pitchFamily="18" charset="0"/>
              </a:rPr>
              <a:t> </a:t>
            </a:r>
            <a:r>
              <a:rPr lang="en-GB" sz="1600" dirty="0">
                <a:latin typeface="Calibri" panose="020F0502020204030204" pitchFamily="34" charset="0"/>
                <a:ea typeface="Times New Roman" panose="02020603050405020304" pitchFamily="18" charset="0"/>
              </a:rPr>
              <a:t>– at the beginning of the project you need to define your challenge (i.e. </a:t>
            </a:r>
            <a:r>
              <a:rPr lang="en-GB" sz="1600" b="1" dirty="0"/>
              <a:t>How might we</a:t>
            </a:r>
            <a:r>
              <a:rPr lang="en-GB" sz="1600" dirty="0"/>
              <a:t> ……………… (what you want to accomplish), </a:t>
            </a:r>
            <a:r>
              <a:rPr lang="en-GB" sz="1600" b="1" dirty="0"/>
              <a:t>for</a:t>
            </a:r>
            <a:r>
              <a:rPr lang="en-GB" sz="1600" dirty="0"/>
              <a:t> …………………… (to whom your impact will matter most to),</a:t>
            </a:r>
            <a:r>
              <a:rPr lang="en-GB" sz="1600" b="1" dirty="0"/>
              <a:t> in a way that</a:t>
            </a:r>
            <a:r>
              <a:rPr lang="en-GB" sz="1600" dirty="0"/>
              <a:t> ………………. (describe the approach, mindset, or values you want to apply), </a:t>
            </a:r>
            <a:r>
              <a:rPr lang="en-GB" sz="1600" b="1" dirty="0"/>
              <a:t>so that</a:t>
            </a:r>
            <a:r>
              <a:rPr lang="en-GB" sz="1600" dirty="0"/>
              <a:t> ……………….. (the big impact you want to create).</a:t>
            </a:r>
            <a:endParaRPr lang="en-GB" sz="1600" dirty="0">
              <a:latin typeface="Calibri" panose="020F0502020204030204" pitchFamily="34" charset="0"/>
              <a:ea typeface="Calibri" panose="020F0502020204030204" pitchFamily="34" charset="0"/>
            </a:endParaRPr>
          </a:p>
          <a:p>
            <a:pPr marL="342900" lvl="0" indent="-342900">
              <a:spcAft>
                <a:spcPts val="0"/>
              </a:spcAft>
              <a:buFont typeface="+mj-lt"/>
              <a:buAutoNum type="arabicPeriod"/>
              <a:tabLst>
                <a:tab pos="457200" algn="l"/>
              </a:tabLst>
            </a:pPr>
            <a:r>
              <a:rPr lang="en-GB" sz="1600" b="1" dirty="0">
                <a:solidFill>
                  <a:srgbClr val="FF0000"/>
                </a:solidFill>
                <a:latin typeface="Calibri" panose="020F0502020204030204" pitchFamily="34" charset="0"/>
                <a:ea typeface="Times New Roman" panose="02020603050405020304" pitchFamily="18" charset="0"/>
              </a:rPr>
              <a:t>Insight</a:t>
            </a:r>
            <a:r>
              <a:rPr lang="en-GB" sz="1600" dirty="0">
                <a:solidFill>
                  <a:srgbClr val="FF0000"/>
                </a:solidFill>
                <a:latin typeface="Calibri" panose="020F0502020204030204" pitchFamily="34" charset="0"/>
                <a:ea typeface="Times New Roman" panose="02020603050405020304" pitchFamily="18" charset="0"/>
              </a:rPr>
              <a:t> – </a:t>
            </a:r>
            <a:r>
              <a:rPr lang="en-GB" sz="1600" dirty="0">
                <a:latin typeface="Calibri" panose="020F0502020204030204" pitchFamily="34" charset="0"/>
                <a:ea typeface="Times New Roman" panose="02020603050405020304" pitchFamily="18" charset="0"/>
              </a:rPr>
              <a:t>you need to understand your users, and the context the problem exists within by gathering insight.  There are many tools that can be used for this depending on the challenge you want to solve e.g. interviews with customers, competitor analysis, analysing current customer journeys.  Once the challenge is well understood, it’s time to synthesise your learnings and insights to uncover the patterns, themes and principles that will direct your way forward.  Here you will also prioritise the insights you want to tackle.</a:t>
            </a:r>
            <a:endParaRPr lang="en-GB" sz="1600" dirty="0">
              <a:latin typeface="Calibri" panose="020F0502020204030204" pitchFamily="34" charset="0"/>
              <a:ea typeface="Calibri" panose="020F0502020204030204" pitchFamily="34" charset="0"/>
            </a:endParaRPr>
          </a:p>
          <a:p>
            <a:pPr marL="342900" lvl="0" indent="-342900">
              <a:spcAft>
                <a:spcPts val="0"/>
              </a:spcAft>
              <a:buFont typeface="+mj-lt"/>
              <a:buAutoNum type="arabicPeriod"/>
              <a:tabLst>
                <a:tab pos="457200" algn="l"/>
              </a:tabLst>
            </a:pPr>
            <a:r>
              <a:rPr lang="en-GB" sz="1600" b="1" dirty="0">
                <a:solidFill>
                  <a:srgbClr val="FF0000"/>
                </a:solidFill>
                <a:latin typeface="Calibri" panose="020F0502020204030204" pitchFamily="34" charset="0"/>
                <a:ea typeface="Times New Roman" panose="02020603050405020304" pitchFamily="18" charset="0"/>
              </a:rPr>
              <a:t>Opportunity statement</a:t>
            </a:r>
            <a:r>
              <a:rPr lang="en-GB" sz="1600" dirty="0">
                <a:solidFill>
                  <a:srgbClr val="FF0000"/>
                </a:solidFill>
                <a:latin typeface="Calibri" panose="020F0502020204030204" pitchFamily="34" charset="0"/>
                <a:ea typeface="Times New Roman" panose="02020603050405020304" pitchFamily="18" charset="0"/>
              </a:rPr>
              <a:t> </a:t>
            </a:r>
            <a:r>
              <a:rPr lang="en-GB" sz="1600" dirty="0">
                <a:latin typeface="Calibri" panose="020F0502020204030204" pitchFamily="34" charset="0"/>
                <a:ea typeface="Times New Roman" panose="02020603050405020304" pitchFamily="18" charset="0"/>
              </a:rPr>
              <a:t>– now you will be able to articulate a prioritised problem or list of problems you want to solve (we like to phrase them in a more positive way – hence the use of the word ‘opportunities’ rather than ‘problems’)   </a:t>
            </a:r>
            <a:r>
              <a:rPr lang="en-GB" sz="1600" dirty="0"/>
              <a:t>Without a clear opportunity statement, it’s time to pivot back to redefining your problem. </a:t>
            </a:r>
          </a:p>
          <a:p>
            <a:pPr marL="342900" lvl="0" indent="-342900">
              <a:spcAft>
                <a:spcPts val="0"/>
              </a:spcAft>
              <a:buFont typeface="+mj-lt"/>
              <a:buAutoNum type="arabicPeriod"/>
              <a:tabLst>
                <a:tab pos="457200" algn="l"/>
              </a:tabLst>
            </a:pPr>
            <a:r>
              <a:rPr lang="en-GB" sz="1600" b="1" dirty="0">
                <a:solidFill>
                  <a:srgbClr val="FF0000"/>
                </a:solidFill>
              </a:rPr>
              <a:t>Ideate</a:t>
            </a:r>
            <a:r>
              <a:rPr lang="en-GB" sz="1600" dirty="0"/>
              <a:t> - Otherwise, it’s time to move onto ideation, where the goal is to go wide in exploring all manner of solutions to your problem in the pursuit of the desired change you’ve outlined. It’s ok to get adventurous here; that’s how some of the best ideas emerge. </a:t>
            </a:r>
          </a:p>
          <a:p>
            <a:pPr marL="342900" lvl="0" indent="-342900">
              <a:spcAft>
                <a:spcPts val="0"/>
              </a:spcAft>
              <a:buFont typeface="+mj-lt"/>
              <a:buAutoNum type="arabicPeriod"/>
              <a:tabLst>
                <a:tab pos="457200" algn="l"/>
              </a:tabLst>
            </a:pPr>
            <a:r>
              <a:rPr lang="en-GB" sz="1600" b="1" dirty="0">
                <a:solidFill>
                  <a:srgbClr val="FF0000"/>
                </a:solidFill>
                <a:latin typeface="Calibri" panose="020F0502020204030204" pitchFamily="34" charset="0"/>
              </a:rPr>
              <a:t>(in) validate </a:t>
            </a:r>
            <a:r>
              <a:rPr lang="en-GB" sz="1600" dirty="0">
                <a:latin typeface="Calibri" panose="020F0502020204030204" pitchFamily="34" charset="0"/>
              </a:rPr>
              <a:t>– this is all about evaluating the ideas you have, doing some quick testing to see what will work and prioritising  …</a:t>
            </a:r>
          </a:p>
          <a:p>
            <a:pPr marL="342900" lvl="0" indent="-342900">
              <a:spcAft>
                <a:spcPts val="0"/>
              </a:spcAft>
              <a:buFont typeface="+mj-lt"/>
              <a:buAutoNum type="arabicPeriod"/>
              <a:tabLst>
                <a:tab pos="457200" algn="l"/>
              </a:tabLst>
            </a:pPr>
            <a:r>
              <a:rPr lang="en-GB" sz="1600" b="1" dirty="0">
                <a:solidFill>
                  <a:srgbClr val="FF0000"/>
                </a:solidFill>
                <a:latin typeface="Calibri" panose="020F0502020204030204" pitchFamily="34" charset="0"/>
              </a:rPr>
              <a:t>Concepts:  </a:t>
            </a:r>
            <a:r>
              <a:rPr lang="en-GB" sz="1600" dirty="0">
                <a:latin typeface="Calibri" panose="020F0502020204030204" pitchFamily="34" charset="0"/>
              </a:rPr>
              <a:t>1-3 ‘concepts’ to test (i.e. prototype/pilot)</a:t>
            </a:r>
          </a:p>
          <a:p>
            <a:pPr marL="342900" lvl="0" indent="-342900">
              <a:spcAft>
                <a:spcPts val="0"/>
              </a:spcAft>
              <a:buFont typeface="+mj-lt"/>
              <a:buAutoNum type="arabicPeriod"/>
              <a:tabLst>
                <a:tab pos="457200" algn="l"/>
              </a:tabLst>
            </a:pPr>
            <a:r>
              <a:rPr lang="en-GB" sz="1600" dirty="0">
                <a:latin typeface="Calibri" panose="020F0502020204030204" pitchFamily="34" charset="0"/>
              </a:rPr>
              <a:t>…</a:t>
            </a:r>
          </a:p>
          <a:p>
            <a:pPr lvl="0">
              <a:spcAft>
                <a:spcPts val="0"/>
              </a:spcAft>
              <a:tabLst>
                <a:tab pos="457200" algn="l"/>
              </a:tabLst>
            </a:pPr>
            <a:endParaRPr lang="en-GB" dirty="0"/>
          </a:p>
        </p:txBody>
      </p:sp>
      <p:sp>
        <p:nvSpPr>
          <p:cNvPr id="5" name="TextBox 4">
            <a:extLst>
              <a:ext uri="{FF2B5EF4-FFF2-40B4-BE49-F238E27FC236}">
                <a16:creationId xmlns:a16="http://schemas.microsoft.com/office/drawing/2014/main" id="{3EC78173-E71B-46A8-B665-2C70936BE5DA}"/>
              </a:ext>
            </a:extLst>
          </p:cNvPr>
          <p:cNvSpPr txBox="1"/>
          <p:nvPr/>
        </p:nvSpPr>
        <p:spPr>
          <a:xfrm>
            <a:off x="317475" y="218661"/>
            <a:ext cx="3906655" cy="369332"/>
          </a:xfrm>
          <a:prstGeom prst="rect">
            <a:avLst/>
          </a:prstGeom>
          <a:noFill/>
        </p:spPr>
        <p:txBody>
          <a:bodyPr wrap="square" rtlCol="0">
            <a:spAutoFit/>
          </a:bodyPr>
          <a:lstStyle/>
          <a:p>
            <a:r>
              <a:rPr lang="en-GB" b="1" u="sng" dirty="0"/>
              <a:t>Innovation Process – explained</a:t>
            </a:r>
          </a:p>
        </p:txBody>
      </p:sp>
    </p:spTree>
    <p:extLst>
      <p:ext uri="{BB962C8B-B14F-4D97-AF65-F5344CB8AC3E}">
        <p14:creationId xmlns:p14="http://schemas.microsoft.com/office/powerpoint/2010/main" val="328308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81946C1-3C10-4CD3-AE3F-899E0DE47890}"/>
              </a:ext>
            </a:extLst>
          </p:cNvPr>
          <p:cNvSpPr/>
          <p:nvPr/>
        </p:nvSpPr>
        <p:spPr>
          <a:xfrm rot="2016073">
            <a:off x="3968550" y="777086"/>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4847DB0D-102E-4318-A0D8-5F3094A26F99}"/>
              </a:ext>
            </a:extLst>
          </p:cNvPr>
          <p:cNvSpPr txBox="1"/>
          <p:nvPr/>
        </p:nvSpPr>
        <p:spPr>
          <a:xfrm rot="562362">
            <a:off x="9189593" y="5101804"/>
            <a:ext cx="1485830" cy="829008"/>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2" name="TextBox 1">
            <a:extLst>
              <a:ext uri="{FF2B5EF4-FFF2-40B4-BE49-F238E27FC236}">
                <a16:creationId xmlns:a16="http://schemas.microsoft.com/office/drawing/2014/main" id="{84C1D785-177D-4BC2-BA07-EA740EB93E43}"/>
              </a:ext>
            </a:extLst>
          </p:cNvPr>
          <p:cNvSpPr txBox="1"/>
          <p:nvPr/>
        </p:nvSpPr>
        <p:spPr>
          <a:xfrm>
            <a:off x="317475" y="218661"/>
            <a:ext cx="3906655" cy="369332"/>
          </a:xfrm>
          <a:prstGeom prst="rect">
            <a:avLst/>
          </a:prstGeom>
          <a:noFill/>
        </p:spPr>
        <p:txBody>
          <a:bodyPr wrap="square" rtlCol="0">
            <a:spAutoFit/>
          </a:bodyPr>
          <a:lstStyle/>
          <a:p>
            <a:r>
              <a:rPr lang="en-GB" b="1" u="sng" dirty="0"/>
              <a:t>Brand Colour pallet</a:t>
            </a:r>
          </a:p>
        </p:txBody>
      </p:sp>
      <p:pic>
        <p:nvPicPr>
          <p:cNvPr id="5" name="Picture 4">
            <a:extLst>
              <a:ext uri="{FF2B5EF4-FFF2-40B4-BE49-F238E27FC236}">
                <a16:creationId xmlns:a16="http://schemas.microsoft.com/office/drawing/2014/main" id="{F214BE11-4996-46D3-ACE6-4C24B92C28BE}"/>
              </a:ext>
            </a:extLst>
          </p:cNvPr>
          <p:cNvPicPr>
            <a:picLocks noChangeAspect="1"/>
          </p:cNvPicPr>
          <p:nvPr/>
        </p:nvPicPr>
        <p:blipFill>
          <a:blip r:embed="rId2"/>
          <a:stretch>
            <a:fillRect/>
          </a:stretch>
        </p:blipFill>
        <p:spPr>
          <a:xfrm>
            <a:off x="557205" y="771939"/>
            <a:ext cx="9010650" cy="5867400"/>
          </a:xfrm>
          <a:prstGeom prst="rect">
            <a:avLst/>
          </a:prstGeom>
        </p:spPr>
      </p:pic>
      <p:sp>
        <p:nvSpPr>
          <p:cNvPr id="45" name="TextBox 44">
            <a:extLst>
              <a:ext uri="{FF2B5EF4-FFF2-40B4-BE49-F238E27FC236}">
                <a16:creationId xmlns:a16="http://schemas.microsoft.com/office/drawing/2014/main" id="{9604F4C1-7F0F-4856-97BE-586EEDD5BB1D}"/>
              </a:ext>
            </a:extLst>
          </p:cNvPr>
          <p:cNvSpPr txBox="1"/>
          <p:nvPr/>
        </p:nvSpPr>
        <p:spPr>
          <a:xfrm>
            <a:off x="9891494" y="2514600"/>
            <a:ext cx="1601004" cy="1015663"/>
          </a:xfrm>
          <a:prstGeom prst="rect">
            <a:avLst/>
          </a:prstGeom>
          <a:noFill/>
        </p:spPr>
        <p:txBody>
          <a:bodyPr wrap="square" rtlCol="0">
            <a:spAutoFit/>
          </a:bodyPr>
          <a:lstStyle/>
          <a:p>
            <a:r>
              <a:rPr lang="en-GB" sz="1200" dirty="0"/>
              <a:t>NB: we’d rather not have any harsh black – e.g. we don’t like our black boxes with white writing in</a:t>
            </a:r>
          </a:p>
        </p:txBody>
      </p:sp>
    </p:spTree>
    <p:extLst>
      <p:ext uri="{BB962C8B-B14F-4D97-AF65-F5344CB8AC3E}">
        <p14:creationId xmlns:p14="http://schemas.microsoft.com/office/powerpoint/2010/main" val="3807029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81946C1-3C10-4CD3-AE3F-899E0DE47890}"/>
              </a:ext>
            </a:extLst>
          </p:cNvPr>
          <p:cNvSpPr/>
          <p:nvPr/>
        </p:nvSpPr>
        <p:spPr>
          <a:xfrm rot="2016073">
            <a:off x="3968550" y="777086"/>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4847DB0D-102E-4318-A0D8-5F3094A26F99}"/>
              </a:ext>
            </a:extLst>
          </p:cNvPr>
          <p:cNvSpPr txBox="1"/>
          <p:nvPr/>
        </p:nvSpPr>
        <p:spPr>
          <a:xfrm rot="562362">
            <a:off x="9189593" y="5101804"/>
            <a:ext cx="1485830" cy="829008"/>
          </a:xfrm>
          <a:prstGeom prst="rect">
            <a:avLst/>
          </a:prstGeom>
          <a:solidFill>
            <a:schemeClr val="bg1"/>
          </a:solidFill>
        </p:spPr>
        <p:txBody>
          <a:bodyPr wrap="square" rtlCol="0">
            <a:prstTxWarp prst="textArchUp">
              <a:avLst>
                <a:gd name="adj" fmla="val 11594472"/>
              </a:avLst>
            </a:prstTxWarp>
            <a:spAutoFit/>
          </a:bodyPr>
          <a:lstStyle/>
          <a:p>
            <a:endParaRPr lang="en-GB" b="1" dirty="0">
              <a:solidFill>
                <a:srgbClr val="F15F5F"/>
              </a:solidFill>
            </a:endParaRPr>
          </a:p>
        </p:txBody>
      </p:sp>
      <p:sp>
        <p:nvSpPr>
          <p:cNvPr id="2" name="TextBox 1">
            <a:extLst>
              <a:ext uri="{FF2B5EF4-FFF2-40B4-BE49-F238E27FC236}">
                <a16:creationId xmlns:a16="http://schemas.microsoft.com/office/drawing/2014/main" id="{84C1D785-177D-4BC2-BA07-EA740EB93E43}"/>
              </a:ext>
            </a:extLst>
          </p:cNvPr>
          <p:cNvSpPr txBox="1"/>
          <p:nvPr/>
        </p:nvSpPr>
        <p:spPr>
          <a:xfrm>
            <a:off x="317475" y="218661"/>
            <a:ext cx="3906655" cy="369332"/>
          </a:xfrm>
          <a:prstGeom prst="rect">
            <a:avLst/>
          </a:prstGeom>
          <a:noFill/>
        </p:spPr>
        <p:txBody>
          <a:bodyPr wrap="square" rtlCol="0">
            <a:spAutoFit/>
          </a:bodyPr>
          <a:lstStyle/>
          <a:p>
            <a:r>
              <a:rPr lang="en-GB" b="1" u="sng" dirty="0"/>
              <a:t>Brand Colour pallet</a:t>
            </a:r>
          </a:p>
        </p:txBody>
      </p:sp>
      <p:pic>
        <p:nvPicPr>
          <p:cNvPr id="3" name="Picture 2">
            <a:extLst>
              <a:ext uri="{FF2B5EF4-FFF2-40B4-BE49-F238E27FC236}">
                <a16:creationId xmlns:a16="http://schemas.microsoft.com/office/drawing/2014/main" id="{AF8C62EE-7333-4930-8789-14D1CE1292E6}"/>
              </a:ext>
            </a:extLst>
          </p:cNvPr>
          <p:cNvPicPr>
            <a:picLocks noChangeAspect="1"/>
          </p:cNvPicPr>
          <p:nvPr/>
        </p:nvPicPr>
        <p:blipFill>
          <a:blip r:embed="rId2"/>
          <a:stretch>
            <a:fillRect/>
          </a:stretch>
        </p:blipFill>
        <p:spPr>
          <a:xfrm>
            <a:off x="437736" y="884023"/>
            <a:ext cx="7831621" cy="5571544"/>
          </a:xfrm>
          <a:prstGeom prst="rect">
            <a:avLst/>
          </a:prstGeom>
        </p:spPr>
      </p:pic>
    </p:spTree>
    <p:extLst>
      <p:ext uri="{BB962C8B-B14F-4D97-AF65-F5344CB8AC3E}">
        <p14:creationId xmlns:p14="http://schemas.microsoft.com/office/powerpoint/2010/main" val="2438153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81946C1-3C10-4CD3-AE3F-899E0DE47890}"/>
              </a:ext>
            </a:extLst>
          </p:cNvPr>
          <p:cNvSpPr/>
          <p:nvPr/>
        </p:nvSpPr>
        <p:spPr>
          <a:xfrm rot="2016073">
            <a:off x="3968550" y="777086"/>
            <a:ext cx="1070995" cy="406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4C1D785-177D-4BC2-BA07-EA740EB93E43}"/>
              </a:ext>
            </a:extLst>
          </p:cNvPr>
          <p:cNvSpPr txBox="1"/>
          <p:nvPr/>
        </p:nvSpPr>
        <p:spPr>
          <a:xfrm>
            <a:off x="317475" y="218661"/>
            <a:ext cx="3906655" cy="369332"/>
          </a:xfrm>
          <a:prstGeom prst="rect">
            <a:avLst/>
          </a:prstGeom>
          <a:noFill/>
        </p:spPr>
        <p:txBody>
          <a:bodyPr wrap="square" rtlCol="0">
            <a:spAutoFit/>
          </a:bodyPr>
          <a:lstStyle/>
          <a:p>
            <a:r>
              <a:rPr lang="en-GB" b="1" u="sng" dirty="0"/>
              <a:t>Other innovation process we like:</a:t>
            </a:r>
          </a:p>
        </p:txBody>
      </p:sp>
      <p:pic>
        <p:nvPicPr>
          <p:cNvPr id="5" name="Picture 4">
            <a:extLst>
              <a:ext uri="{FF2B5EF4-FFF2-40B4-BE49-F238E27FC236}">
                <a16:creationId xmlns:a16="http://schemas.microsoft.com/office/drawing/2014/main" id="{A1CBAC58-ADDE-4D32-B138-9E10B6130B27}"/>
              </a:ext>
            </a:extLst>
          </p:cNvPr>
          <p:cNvPicPr>
            <a:picLocks noChangeAspect="1"/>
          </p:cNvPicPr>
          <p:nvPr/>
        </p:nvPicPr>
        <p:blipFill>
          <a:blip r:embed="rId2"/>
          <a:stretch>
            <a:fillRect/>
          </a:stretch>
        </p:blipFill>
        <p:spPr>
          <a:xfrm>
            <a:off x="317475" y="912338"/>
            <a:ext cx="3747629" cy="3725289"/>
          </a:xfrm>
          <a:prstGeom prst="rect">
            <a:avLst/>
          </a:prstGeom>
        </p:spPr>
      </p:pic>
      <p:pic>
        <p:nvPicPr>
          <p:cNvPr id="7" name="Picture 6">
            <a:extLst>
              <a:ext uri="{FF2B5EF4-FFF2-40B4-BE49-F238E27FC236}">
                <a16:creationId xmlns:a16="http://schemas.microsoft.com/office/drawing/2014/main" id="{842DFD63-6658-4A59-8FA9-5F00017106C2}"/>
              </a:ext>
            </a:extLst>
          </p:cNvPr>
          <p:cNvPicPr>
            <a:picLocks noChangeAspect="1"/>
          </p:cNvPicPr>
          <p:nvPr/>
        </p:nvPicPr>
        <p:blipFill>
          <a:blip r:embed="rId3"/>
          <a:stretch>
            <a:fillRect/>
          </a:stretch>
        </p:blipFill>
        <p:spPr>
          <a:xfrm>
            <a:off x="4735240" y="339488"/>
            <a:ext cx="4105275" cy="2590800"/>
          </a:xfrm>
          <a:prstGeom prst="rect">
            <a:avLst/>
          </a:prstGeom>
        </p:spPr>
      </p:pic>
      <p:pic>
        <p:nvPicPr>
          <p:cNvPr id="8" name="Picture 7">
            <a:extLst>
              <a:ext uri="{FF2B5EF4-FFF2-40B4-BE49-F238E27FC236}">
                <a16:creationId xmlns:a16="http://schemas.microsoft.com/office/drawing/2014/main" id="{FD7B6498-04AF-4DB7-831F-8FC7AFDE7E80}"/>
              </a:ext>
            </a:extLst>
          </p:cNvPr>
          <p:cNvPicPr>
            <a:picLocks noChangeAspect="1"/>
          </p:cNvPicPr>
          <p:nvPr/>
        </p:nvPicPr>
        <p:blipFill>
          <a:blip r:embed="rId4"/>
          <a:stretch>
            <a:fillRect/>
          </a:stretch>
        </p:blipFill>
        <p:spPr>
          <a:xfrm>
            <a:off x="5987352" y="3240156"/>
            <a:ext cx="6204648" cy="2920547"/>
          </a:xfrm>
          <a:prstGeom prst="rect">
            <a:avLst/>
          </a:prstGeom>
        </p:spPr>
      </p:pic>
      <p:pic>
        <p:nvPicPr>
          <p:cNvPr id="9" name="Picture 8">
            <a:extLst>
              <a:ext uri="{FF2B5EF4-FFF2-40B4-BE49-F238E27FC236}">
                <a16:creationId xmlns:a16="http://schemas.microsoft.com/office/drawing/2014/main" id="{26E13A91-2B57-46E9-A90D-EEB42CB0550E}"/>
              </a:ext>
            </a:extLst>
          </p:cNvPr>
          <p:cNvPicPr>
            <a:picLocks noChangeAspect="1"/>
          </p:cNvPicPr>
          <p:nvPr/>
        </p:nvPicPr>
        <p:blipFill>
          <a:blip r:embed="rId5"/>
          <a:stretch>
            <a:fillRect/>
          </a:stretch>
        </p:blipFill>
        <p:spPr>
          <a:xfrm>
            <a:off x="335612" y="5194726"/>
            <a:ext cx="4399628" cy="1663274"/>
          </a:xfrm>
          <a:prstGeom prst="rect">
            <a:avLst/>
          </a:prstGeom>
        </p:spPr>
      </p:pic>
    </p:spTree>
    <p:extLst>
      <p:ext uri="{BB962C8B-B14F-4D97-AF65-F5344CB8AC3E}">
        <p14:creationId xmlns:p14="http://schemas.microsoft.com/office/powerpoint/2010/main" val="38989680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2445</TotalTime>
  <Words>185</Words>
  <Application>Microsoft Office PowerPoint</Application>
  <PresentationFormat>Widescreen</PresentationFormat>
  <Paragraphs>37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Bardrick</dc:creator>
  <cp:lastModifiedBy>Alice Bardrick</cp:lastModifiedBy>
  <cp:revision>27</cp:revision>
  <cp:lastPrinted>2019-08-22T10:14:58Z</cp:lastPrinted>
  <dcterms:created xsi:type="dcterms:W3CDTF">2019-06-06T16:03:58Z</dcterms:created>
  <dcterms:modified xsi:type="dcterms:W3CDTF">2019-09-04T17:37:33Z</dcterms:modified>
</cp:coreProperties>
</file>